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5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FF10-2018-4BF1-ADCF-7616E5BF7783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AA83C-D8FC-420E-B072-6546C211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4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7EEA2B-835E-4064-8933-7CA6B8382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36" y="842993"/>
            <a:ext cx="2309328" cy="240858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8EB0A4F-2200-4C31-B662-4792BD2DE54D}"/>
              </a:ext>
            </a:extLst>
          </p:cNvPr>
          <p:cNvSpPr/>
          <p:nvPr/>
        </p:nvSpPr>
        <p:spPr>
          <a:xfrm>
            <a:off x="367716" y="3374408"/>
            <a:ext cx="84085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Конституция Российской Федерации – Основной Закон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25563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17FB16-93C1-427D-AEEC-D93FF64A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769911"/>
            <a:ext cx="7886700" cy="92910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Глава 2. Права и свободы человека и гражданина (статьи 17–64)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3D5EE6-56A4-447F-9AD8-512D22227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2068"/>
            <a:ext cx="7886700" cy="21133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Права и свободы человека образуют основу правового статуса личности, предоставляют равные возможности людей удовлетворять свои основные потребности. Они обеспечивают развитие личности и её полноценное участие в жизни общества, в экономической, социальной, политической и культурной сферах.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80A1CC-D532-40E0-97D1-A5578E100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22" y="3615397"/>
            <a:ext cx="2843879" cy="27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D47C36-A501-4865-B5A5-189F3800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49" y="821717"/>
            <a:ext cx="7886700" cy="97130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Глава 3. Федеративное устройство (статьи 65–79)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1500633"/>
            <a:ext cx="7981407" cy="48559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0111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82F07-5046-4AF7-A2FE-4BA76197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428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Глава 4. Президент Российской Федерации (статьи 80–93)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30E43E-A768-4E87-8F10-BA63E4F9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09" y="1544965"/>
            <a:ext cx="8022981" cy="1603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 </a:t>
            </a:r>
            <a:r>
              <a:rPr lang="ru-RU" sz="2400" dirty="0">
                <a:solidFill>
                  <a:srgbClr val="002060"/>
                </a:solidFill>
              </a:rPr>
              <a:t>Президент Российской Федерации является </a:t>
            </a:r>
            <a:r>
              <a:rPr lang="ru-RU" sz="2400" b="1" dirty="0">
                <a:solidFill>
                  <a:srgbClr val="002060"/>
                </a:solidFill>
              </a:rPr>
              <a:t>главой</a:t>
            </a:r>
            <a:r>
              <a:rPr lang="ru-RU" sz="2400" dirty="0">
                <a:solidFill>
                  <a:srgbClr val="002060"/>
                </a:solidFill>
              </a:rPr>
              <a:t> государства; </a:t>
            </a:r>
            <a:r>
              <a:rPr lang="ru-RU" sz="2400" b="1" dirty="0">
                <a:solidFill>
                  <a:srgbClr val="002060"/>
                </a:solidFill>
              </a:rPr>
              <a:t>гарантом</a:t>
            </a:r>
            <a:r>
              <a:rPr lang="ru-RU" sz="2400" dirty="0">
                <a:solidFill>
                  <a:srgbClr val="002060"/>
                </a:solidFill>
              </a:rPr>
              <a:t> Конституции Российской Федерации, прав и свобод человека и гражданина.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68BE51-61CE-479D-B14F-23F3A89B9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70528"/>
            <a:ext cx="2390358" cy="29570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F3E262-98F4-4C09-B30E-E47945F554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6" t="11477" r="7311" b="7705"/>
          <a:stretch/>
        </p:blipFill>
        <p:spPr>
          <a:xfrm>
            <a:off x="3296238" y="2676886"/>
            <a:ext cx="5219112" cy="3576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1940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AC36E2-1566-44FD-BB81-485EF31C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64462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Глава 5. Федеральное собрание (статьи 94–109)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BA8423-B479-4FEC-81FE-43C52D84A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642724"/>
            <a:ext cx="7886700" cy="13255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        Федеральное собрание (парламент) является представительным и законодательным органом Российской Федерации. Состоит из двух палат – Совета Федерации и Государственной Думы.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57C63A9-80DF-47F2-9AF3-03FDBC6B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0" y="3207437"/>
            <a:ext cx="3748930" cy="25448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DCDB826-C7B7-417C-A4CB-CA7196D76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7" y="3108384"/>
            <a:ext cx="3877410" cy="26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C49605-5475-4921-9BBE-E7D36837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48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Глава 6. Правительство Российской Федерации (статьи 110–117)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15849F-B348-45A1-82B9-B3AE3290C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08" y="1609873"/>
            <a:ext cx="7886700" cy="8331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       Исполнительную власть Российской Федерации осуществляет Правительство Российской Федерации.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EB18E3-3110-4C2F-91ED-465DD61C9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8" r="4788"/>
          <a:stretch/>
        </p:blipFill>
        <p:spPr>
          <a:xfrm>
            <a:off x="473902" y="3316164"/>
            <a:ext cx="2776586" cy="2240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664822-3DB4-4D23-8C24-BE7F4E1BD6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5455" r="6873" b="10182"/>
          <a:stretch/>
        </p:blipFill>
        <p:spPr>
          <a:xfrm>
            <a:off x="3319976" y="2799002"/>
            <a:ext cx="5279780" cy="3325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0381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9C5C58-8463-4303-B2FD-BA18A922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8689"/>
            <a:ext cx="7886700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Глава 7. Судебная власть и прокуратура (статьи 118–129) 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2E9C82-DDE7-4A9C-9668-1C5A3D25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191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Правосудие в Российской Федерации осуществляется только судом.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7ABE80-B100-421D-B725-CB3C305A9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r="12348"/>
          <a:stretch/>
        </p:blipFill>
        <p:spPr>
          <a:xfrm>
            <a:off x="492371" y="2813538"/>
            <a:ext cx="4628271" cy="3385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2826427-1CDA-4B9C-ACCA-45066036A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r="25139"/>
          <a:stretch/>
        </p:blipFill>
        <p:spPr>
          <a:xfrm>
            <a:off x="5273142" y="2813538"/>
            <a:ext cx="3350352" cy="3385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8989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4AC7C7-9AA9-41A1-90E9-8D23AFAB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602419"/>
            <a:ext cx="7886700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Глава 8. Местное самоуправление (статьи 130–133) 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88430A-0B80-428C-A0A5-A7C4A7D24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54" y="1516135"/>
            <a:ext cx="7886700" cy="1438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Местное самоуправление в Российской Федерации обеспечивает самостоятельное решение населением вопросов местного значения, владение, пользование и распоряжение муниципальной собственностью.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472938-62F1-4B05-84C3-38786D76F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22" y="3377035"/>
            <a:ext cx="2957146" cy="24111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11D2F7-3CBA-45B6-885F-D25B6F37C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43" y="3197342"/>
            <a:ext cx="2916578" cy="27705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6348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67EDAB-E0C8-42C7-9646-094B043BC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18" y="3962501"/>
            <a:ext cx="2628992" cy="22573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AF286D-2866-4C3D-BF1F-6CD45399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69" y="590202"/>
            <a:ext cx="8032653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Глава 9. Конституционные поправки и пересмотр Конституции (статьи 134–137)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25188F-7A11-4883-91D3-B87B8D0CC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45" y="1530203"/>
            <a:ext cx="7886700" cy="27041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Предложения о поправках и пересмотре положений Конституции Российской Федерации могут вносить Президент Российской Федерации, Совет Федерации, Государственная Дума, Правительство Российской Федерации, законодательные органы субъектов Российской Федерации, а также группа численностью не менее одной пятой членов Совета Федерации или депутатов Государственной Думы.</a:t>
            </a:r>
          </a:p>
        </p:txBody>
      </p:sp>
    </p:spTree>
    <p:extLst>
      <p:ext uri="{BB962C8B-B14F-4D97-AF65-F5344CB8AC3E}">
        <p14:creationId xmlns:p14="http://schemas.microsoft.com/office/powerpoint/2010/main" val="30629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7EA4AC-FDA4-4D0B-A121-3035F8D7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82" y="489194"/>
            <a:ext cx="7886700" cy="31262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   Потенциал Конституции, её опорная роль в утверждении правового государства будут раскрыты при условии, что в её реализации, её защите примут самое активное участие не только государство в виде системы органов, но и всё </a:t>
            </a:r>
            <a:r>
              <a:rPr lang="ru-RU" altLang="ru-RU" sz="2400" b="1" dirty="0">
                <a:solidFill>
                  <a:srgbClr val="002060"/>
                </a:solidFill>
              </a:rPr>
              <a:t>общество</a:t>
            </a:r>
            <a:r>
              <a:rPr lang="ru-RU" altLang="ru-RU" sz="2400" dirty="0">
                <a:solidFill>
                  <a:srgbClr val="002060"/>
                </a:solidFill>
              </a:rPr>
              <a:t>, миллионы и миллионы людей. Действенность Конституции во многом зависит от того, насколько она </a:t>
            </a:r>
            <a:r>
              <a:rPr lang="ru-RU" altLang="ru-RU" sz="2400" b="1" dirty="0">
                <a:solidFill>
                  <a:srgbClr val="002060"/>
                </a:solidFill>
              </a:rPr>
              <a:t>усвоена</a:t>
            </a:r>
            <a:r>
              <a:rPr lang="ru-RU" altLang="ru-RU" sz="2400" dirty="0">
                <a:solidFill>
                  <a:srgbClr val="002060"/>
                </a:solidFill>
              </a:rPr>
              <a:t>, </a:t>
            </a:r>
            <a:r>
              <a:rPr lang="ru-RU" altLang="ru-RU" sz="2400" b="1" dirty="0">
                <a:solidFill>
                  <a:srgbClr val="002060"/>
                </a:solidFill>
              </a:rPr>
              <a:t>признана</a:t>
            </a:r>
            <a:r>
              <a:rPr lang="ru-RU" altLang="ru-RU" sz="2400" dirty="0">
                <a:solidFill>
                  <a:srgbClr val="002060"/>
                </a:solidFill>
              </a:rPr>
              <a:t> и </a:t>
            </a:r>
            <a:r>
              <a:rPr lang="ru-RU" altLang="ru-RU" sz="2400" b="1" dirty="0">
                <a:solidFill>
                  <a:srgbClr val="002060"/>
                </a:solidFill>
              </a:rPr>
              <a:t>поддерживается</a:t>
            </a:r>
            <a:r>
              <a:rPr lang="ru-RU" altLang="ru-RU" sz="2400" dirty="0">
                <a:solidFill>
                  <a:srgbClr val="002060"/>
                </a:solidFill>
              </a:rPr>
              <a:t> самыми широкими слоями многонационального народа России, не только властными структурами, но и рядовыми гражданами.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D95688-12DD-44A5-B992-CFE001E70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3559397"/>
            <a:ext cx="4297680" cy="28094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8741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83F6D8-840E-4F50-94EB-CD4F04B15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43" y="1885069"/>
            <a:ext cx="4158190" cy="416403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01600" prst="riblet"/>
            <a:contourClr>
              <a:srgbClr val="00206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E02292A-52B7-4EF7-A7F5-5D19B9DD4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7" y="675248"/>
            <a:ext cx="2907255" cy="416403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 w="101600" prst="riblet"/>
            <a:extrusionClr>
              <a:srgbClr val="003399"/>
            </a:extrusionClr>
            <a:contourClr>
              <a:srgbClr val="002060"/>
            </a:contourClr>
          </a:sp3d>
        </p:spPr>
      </p:pic>
    </p:spTree>
    <p:extLst>
      <p:ext uri="{BB962C8B-B14F-4D97-AF65-F5344CB8AC3E}">
        <p14:creationId xmlns:p14="http://schemas.microsoft.com/office/powerpoint/2010/main" val="41042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1EF168-E363-499C-B132-763611F1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626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Конституция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956230-426F-4A71-8684-152737634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86" y="1182973"/>
            <a:ext cx="7741627" cy="26197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sz="2400" i="1" dirty="0">
                <a:solidFill>
                  <a:srgbClr val="002060"/>
                </a:solidFill>
              </a:rPr>
              <a:t>(от  лат. </a:t>
            </a:r>
            <a:r>
              <a:rPr lang="ru-RU" altLang="ru-RU" sz="2400" b="1" i="1" dirty="0" err="1">
                <a:solidFill>
                  <a:srgbClr val="002060"/>
                </a:solidFill>
              </a:rPr>
              <a:t>сonstitutio</a:t>
            </a:r>
            <a:r>
              <a:rPr lang="ru-RU" altLang="ru-RU" sz="2400" i="1" dirty="0">
                <a:solidFill>
                  <a:srgbClr val="002060"/>
                </a:solidFill>
              </a:rPr>
              <a:t> – установление, устройство)</a:t>
            </a:r>
            <a:r>
              <a:rPr lang="ru-RU" altLang="ru-RU" sz="2400" dirty="0">
                <a:solidFill>
                  <a:srgbClr val="002060"/>
                </a:solidFill>
              </a:rPr>
              <a:t>  – наивысшая  правовая  форма, в которой   прежде   всего  провозглашаются  и гарантируются  права  и  свободы  человека и гражданина, официально  закрепляются  институты  и  нормы  конституционного  строя, основы  государственно–правового  регулирования  качественных  общественных связей и  отношений  государственной  власти.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8E3488-2A34-414F-9044-BCD8A7E2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7" y="3429000"/>
            <a:ext cx="1985742" cy="29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909A9394-87CD-42BF-AD58-AFC5362E63DD}"/>
              </a:ext>
            </a:extLst>
          </p:cNvPr>
          <p:cNvGrpSpPr/>
          <p:nvPr/>
        </p:nvGrpSpPr>
        <p:grpSpPr>
          <a:xfrm>
            <a:off x="2403233" y="2968991"/>
            <a:ext cx="4067908" cy="3360092"/>
            <a:chOff x="2403233" y="2968991"/>
            <a:chExt cx="4067908" cy="336009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4320960D-BA04-4ECA-A272-EED447C3F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233" y="2968991"/>
              <a:ext cx="4067908" cy="3360092"/>
            </a:xfrm>
            <a:prstGeom prst="rect">
              <a:avLst/>
            </a:prstGeom>
          </p:spPr>
        </p:pic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0C7AE954-22AA-4FF0-A32E-11A096F4AE4B}"/>
                </a:ext>
              </a:extLst>
            </p:cNvPr>
            <p:cNvSpPr/>
            <p:nvPr/>
          </p:nvSpPr>
          <p:spPr>
            <a:xfrm rot="201073">
              <a:off x="3560504" y="4037137"/>
              <a:ext cx="2069348" cy="99880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</a:rPr>
                <a:t>Конституция – </a:t>
              </a:r>
              <a:r>
                <a:rPr lang="ru-RU" sz="1700" b="1" dirty="0">
                  <a:solidFill>
                    <a:schemeClr val="tx2">
                      <a:lumMod val="75000"/>
                    </a:schemeClr>
                  </a:solidFill>
                </a:rPr>
                <a:t>ОСНОВНОЙ</a:t>
              </a:r>
              <a:r>
                <a:rPr lang="ru-RU" sz="1900" b="1" dirty="0">
                  <a:solidFill>
                    <a:schemeClr val="tx2">
                      <a:lumMod val="75000"/>
                    </a:schemeClr>
                  </a:solidFill>
                </a:rPr>
                <a:t> закон государства! 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C38129-6565-43D8-9751-4AA40E4F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791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Значение конституции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F3815E-AF2B-4166-979D-EB0AD82F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1968171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Главное назначение конституции – </a:t>
            </a:r>
            <a:r>
              <a:rPr lang="ru-RU" altLang="ru-RU" sz="2400" b="1" dirty="0">
                <a:solidFill>
                  <a:srgbClr val="002060"/>
                </a:solidFill>
              </a:rPr>
              <a:t>закрепление</a:t>
            </a:r>
            <a:r>
              <a:rPr lang="ru-RU" altLang="ru-RU" sz="2400" dirty="0">
                <a:solidFill>
                  <a:srgbClr val="002060"/>
                </a:solidFill>
              </a:rPr>
              <a:t> и </a:t>
            </a:r>
            <a:r>
              <a:rPr lang="ru-RU" altLang="ru-RU" sz="2400" b="1" dirty="0">
                <a:solidFill>
                  <a:srgbClr val="002060"/>
                </a:solidFill>
              </a:rPr>
              <a:t>гарантирование</a:t>
            </a:r>
            <a:r>
              <a:rPr lang="ru-RU" altLang="ru-RU" sz="2400" dirty="0">
                <a:solidFill>
                  <a:srgbClr val="002060"/>
                </a:solidFill>
              </a:rPr>
              <a:t> фундаментальных прав человека и гражданина, </a:t>
            </a:r>
            <a:r>
              <a:rPr lang="ru-RU" altLang="ru-RU" sz="2400" b="1" dirty="0">
                <a:solidFill>
                  <a:srgbClr val="002060"/>
                </a:solidFill>
              </a:rPr>
              <a:t>приведение</a:t>
            </a:r>
            <a:r>
              <a:rPr lang="ru-RU" altLang="ru-RU" sz="2400" dirty="0">
                <a:solidFill>
                  <a:srgbClr val="002060"/>
                </a:solidFill>
              </a:rPr>
              <a:t> в порядок и </a:t>
            </a:r>
            <a:r>
              <a:rPr lang="ru-RU" altLang="ru-RU" sz="2400" b="1" dirty="0">
                <a:solidFill>
                  <a:srgbClr val="002060"/>
                </a:solidFill>
              </a:rPr>
              <a:t>организация</a:t>
            </a:r>
            <a:r>
              <a:rPr lang="ru-RU" altLang="ru-RU" sz="2400" dirty="0">
                <a:solidFill>
                  <a:srgbClr val="002060"/>
                </a:solidFill>
              </a:rPr>
              <a:t> государственных властей, </a:t>
            </a:r>
            <a:r>
              <a:rPr lang="ru-RU" altLang="ru-RU" sz="2400" b="1" dirty="0">
                <a:solidFill>
                  <a:srgbClr val="002060"/>
                </a:solidFill>
              </a:rPr>
              <a:t>утверждение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</a:rPr>
              <a:t>общечеловече-ских</a:t>
            </a:r>
            <a:r>
              <a:rPr lang="ru-RU" altLang="ru-RU" sz="2400" dirty="0">
                <a:solidFill>
                  <a:srgbClr val="002060"/>
                </a:solidFill>
              </a:rPr>
              <a:t> ценностей, на которых зиждется любое общество.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2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9FF48-8153-4E2D-B085-B7B7F2DA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2604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Свойства конституции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0B6BDFB-362A-43D1-AF72-42E1622059F1}"/>
              </a:ext>
            </a:extLst>
          </p:cNvPr>
          <p:cNvSpPr/>
          <p:nvPr/>
        </p:nvSpPr>
        <p:spPr>
          <a:xfrm>
            <a:off x="520505" y="1247340"/>
            <a:ext cx="7994845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носит учредительный, программный и идеологический характер;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обладает высшей юридической силой;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имеет повышенную стабильность;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выступает основой текущего законодательства;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разрабатывается и принимается в особом порядке;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имеет высшую степень защиты. </a:t>
            </a:r>
            <a:endParaRPr lang="ru-RU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C9CE942-2422-46C6-B218-A72FC4ABE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55" y="4513536"/>
            <a:ext cx="1679689" cy="167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xmlns="" id="{CF04447A-73F4-4DEB-94F5-561858C40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18" y="885681"/>
            <a:ext cx="3079750" cy="14747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13725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altLang="ru-RU" sz="2000" b="1" i="1" u="sng" dirty="0">
                <a:solidFill>
                  <a:srgbClr val="C00000"/>
                </a:solidFill>
              </a:rPr>
              <a:t>По способу принятия: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2060"/>
                </a:solidFill>
              </a:rPr>
              <a:t> октроированные;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2060"/>
                </a:solidFill>
              </a:rPr>
              <a:t> договорные;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2060"/>
                </a:solidFill>
              </a:rPr>
              <a:t> народные. 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xmlns="" id="{654661B0-22E5-4505-9BAB-954B1DB46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4" y="885681"/>
            <a:ext cx="3079750" cy="14747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/>
              </a:gs>
              <a:gs pos="50000">
                <a:srgbClr val="3399FF">
                  <a:gamma/>
                  <a:tint val="13725"/>
                  <a:invGamma/>
                </a:srgbClr>
              </a:gs>
              <a:gs pos="100000">
                <a:srgbClr val="3399FF"/>
              </a:gs>
            </a:gsLst>
            <a:lin ang="2700000" scaled="1"/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33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altLang="ru-RU" sz="2000" b="1" i="1" u="sng" dirty="0">
                <a:solidFill>
                  <a:srgbClr val="C00000"/>
                </a:solidFill>
              </a:rPr>
              <a:t>В зависимости </a:t>
            </a:r>
          </a:p>
          <a:p>
            <a:r>
              <a:rPr lang="ru-RU" altLang="ru-RU" sz="2000" b="1" i="1" u="sng" dirty="0">
                <a:solidFill>
                  <a:srgbClr val="C00000"/>
                </a:solidFill>
              </a:rPr>
              <a:t>от принятия, </a:t>
            </a:r>
          </a:p>
          <a:p>
            <a:r>
              <a:rPr lang="ru-RU" altLang="ru-RU" sz="2000" b="1" i="1" u="sng" dirty="0">
                <a:solidFill>
                  <a:srgbClr val="C00000"/>
                </a:solidFill>
              </a:rPr>
              <a:t>изменения и отмены: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2060"/>
                </a:solidFill>
              </a:rPr>
              <a:t> гибкие;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2060"/>
                </a:solidFill>
              </a:rPr>
              <a:t> жёсткие. 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6" name="AutoShape 11">
            <a:extLst>
              <a:ext uri="{FF2B5EF4-FFF2-40B4-BE49-F238E27FC236}">
                <a16:creationId xmlns:a16="http://schemas.microsoft.com/office/drawing/2014/main" xmlns="" id="{E69CCC03-3435-4C7B-A436-1A0DE9B81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4304715"/>
            <a:ext cx="3079750" cy="171667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13725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altLang="ru-RU" sz="2000" b="1" i="1" u="sng" dirty="0">
                <a:solidFill>
                  <a:srgbClr val="C00000"/>
                </a:solidFill>
              </a:rPr>
              <a:t>По юридической форме: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2060"/>
                </a:solidFill>
              </a:rPr>
              <a:t> писаные;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2060"/>
                </a:solidFill>
              </a:rPr>
              <a:t> неписаные.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xmlns="" id="{7EFD01EA-82A5-4D71-8522-84DCE782B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4" y="4304715"/>
            <a:ext cx="3079750" cy="171667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13725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altLang="ru-RU" sz="2000" b="1" i="1" u="sng" dirty="0">
                <a:solidFill>
                  <a:srgbClr val="C00000"/>
                </a:solidFill>
              </a:rPr>
              <a:t>По форме </a:t>
            </a:r>
          </a:p>
          <a:p>
            <a:r>
              <a:rPr lang="ru-RU" altLang="ru-RU" sz="2000" b="1" i="1" u="sng" dirty="0">
                <a:solidFill>
                  <a:srgbClr val="C00000"/>
                </a:solidFill>
              </a:rPr>
              <a:t>государственного </a:t>
            </a:r>
          </a:p>
          <a:p>
            <a:r>
              <a:rPr lang="ru-RU" altLang="ru-RU" sz="2000" b="1" i="1" u="sng" dirty="0">
                <a:solidFill>
                  <a:srgbClr val="C00000"/>
                </a:solidFill>
              </a:rPr>
              <a:t>устройства страны: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  <a:r>
              <a:rPr lang="ru-RU" altLang="ru-RU" sz="2000" dirty="0">
                <a:solidFill>
                  <a:srgbClr val="002060"/>
                </a:solidFill>
              </a:rPr>
              <a:t>федеративные;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2060"/>
                </a:solidFill>
              </a:rPr>
              <a:t> унитарные</a:t>
            </a:r>
            <a:r>
              <a:rPr lang="ru-RU" altLang="ru-RU" sz="2000" dirty="0">
                <a:solidFill>
                  <a:srgbClr val="0000CC"/>
                </a:solidFill>
              </a:rPr>
              <a:t>.</a:t>
            </a:r>
            <a:r>
              <a:rPr lang="ru-RU" altLang="ru-RU" sz="2000" dirty="0"/>
              <a:t> </a:t>
            </a:r>
          </a:p>
        </p:txBody>
      </p:sp>
      <p:sp>
        <p:nvSpPr>
          <p:cNvPr id="8" name="AutoShape 106">
            <a:extLst>
              <a:ext uri="{FF2B5EF4-FFF2-40B4-BE49-F238E27FC236}">
                <a16:creationId xmlns:a16="http://schemas.microsoft.com/office/drawing/2014/main" xmlns="" id="{5981C52C-F3D7-4458-AB99-7B28D717293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74690" y="1890220"/>
            <a:ext cx="1185164" cy="717744"/>
          </a:xfrm>
          <a:custGeom>
            <a:avLst/>
            <a:gdLst>
              <a:gd name="G0" fmla="+- 9257 0 0"/>
              <a:gd name="G1" fmla="+- 17211 0 0"/>
              <a:gd name="G2" fmla="+- 9257 0 0"/>
              <a:gd name="G3" fmla="*/ 9257 1 2"/>
              <a:gd name="G4" fmla="+- G3 10800 0"/>
              <a:gd name="G5" fmla="+- 21600 9257 17211"/>
              <a:gd name="G6" fmla="+- 17211 9257 0"/>
              <a:gd name="G7" fmla="*/ G6 1 2"/>
              <a:gd name="G8" fmla="*/ 1721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211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9257 h 21600"/>
              <a:gd name="T4" fmla="*/ 0 w 21600"/>
              <a:gd name="T5" fmla="*/ 19364 h 21600"/>
              <a:gd name="T6" fmla="*/ 8606 w 21600"/>
              <a:gd name="T7" fmla="*/ 21600 h 21600"/>
              <a:gd name="T8" fmla="*/ 17211 w 21600"/>
              <a:gd name="T9" fmla="*/ 16609 h 21600"/>
              <a:gd name="T10" fmla="*/ 21600 w 21600"/>
              <a:gd name="T11" fmla="*/ 925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3646" y="9257"/>
                </a:lnTo>
                <a:lnTo>
                  <a:pt x="13646" y="17126"/>
                </a:lnTo>
                <a:lnTo>
                  <a:pt x="0" y="17126"/>
                </a:lnTo>
                <a:lnTo>
                  <a:pt x="0" y="21600"/>
                </a:lnTo>
                <a:lnTo>
                  <a:pt x="17211" y="21600"/>
                </a:lnTo>
                <a:lnTo>
                  <a:pt x="17211" y="9257"/>
                </a:lnTo>
                <a:lnTo>
                  <a:pt x="21600" y="9257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50000">
                <a:srgbClr val="3366FF">
                  <a:gamma/>
                  <a:tint val="32157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12700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11">
            <a:extLst>
              <a:ext uri="{FF2B5EF4-FFF2-40B4-BE49-F238E27FC236}">
                <a16:creationId xmlns:a16="http://schemas.microsoft.com/office/drawing/2014/main" xmlns="" id="{3DEB78DF-AFEE-490B-9A82-86429BD152E1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4464897" y="1873537"/>
            <a:ext cx="1185165" cy="717741"/>
          </a:xfrm>
          <a:custGeom>
            <a:avLst/>
            <a:gdLst>
              <a:gd name="G0" fmla="+- 9257 0 0"/>
              <a:gd name="G1" fmla="+- 17211 0 0"/>
              <a:gd name="G2" fmla="+- 9257 0 0"/>
              <a:gd name="G3" fmla="*/ 9257 1 2"/>
              <a:gd name="G4" fmla="+- G3 10800 0"/>
              <a:gd name="G5" fmla="+- 21600 9257 17211"/>
              <a:gd name="G6" fmla="+- 17211 9257 0"/>
              <a:gd name="G7" fmla="*/ G6 1 2"/>
              <a:gd name="G8" fmla="*/ 1721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211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9257 h 21600"/>
              <a:gd name="T4" fmla="*/ 0 w 21600"/>
              <a:gd name="T5" fmla="*/ 19364 h 21600"/>
              <a:gd name="T6" fmla="*/ 8606 w 21600"/>
              <a:gd name="T7" fmla="*/ 21600 h 21600"/>
              <a:gd name="T8" fmla="*/ 17211 w 21600"/>
              <a:gd name="T9" fmla="*/ 16609 h 21600"/>
              <a:gd name="T10" fmla="*/ 21600 w 21600"/>
              <a:gd name="T11" fmla="*/ 925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3646" y="9257"/>
                </a:lnTo>
                <a:lnTo>
                  <a:pt x="13646" y="17126"/>
                </a:lnTo>
                <a:lnTo>
                  <a:pt x="0" y="17126"/>
                </a:lnTo>
                <a:lnTo>
                  <a:pt x="0" y="21600"/>
                </a:lnTo>
                <a:lnTo>
                  <a:pt x="17211" y="21600"/>
                </a:lnTo>
                <a:lnTo>
                  <a:pt x="17211" y="9257"/>
                </a:lnTo>
                <a:lnTo>
                  <a:pt x="21600" y="9257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50000">
                <a:srgbClr val="3366FF">
                  <a:gamma/>
                  <a:tint val="32157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12700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12">
            <a:extLst>
              <a:ext uri="{FF2B5EF4-FFF2-40B4-BE49-F238E27FC236}">
                <a16:creationId xmlns:a16="http://schemas.microsoft.com/office/drawing/2014/main" xmlns="" id="{A386D522-2F03-456E-8257-490854C6A94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69304" y="4231046"/>
            <a:ext cx="1125747" cy="667139"/>
          </a:xfrm>
          <a:custGeom>
            <a:avLst/>
            <a:gdLst>
              <a:gd name="G0" fmla="+- 9257 0 0"/>
              <a:gd name="G1" fmla="+- 17211 0 0"/>
              <a:gd name="G2" fmla="+- 9257 0 0"/>
              <a:gd name="G3" fmla="*/ 9257 1 2"/>
              <a:gd name="G4" fmla="+- G3 10800 0"/>
              <a:gd name="G5" fmla="+- 21600 9257 17211"/>
              <a:gd name="G6" fmla="+- 17211 9257 0"/>
              <a:gd name="G7" fmla="*/ G6 1 2"/>
              <a:gd name="G8" fmla="*/ 1721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211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9257 h 21600"/>
              <a:gd name="T4" fmla="*/ 0 w 21600"/>
              <a:gd name="T5" fmla="*/ 19364 h 21600"/>
              <a:gd name="T6" fmla="*/ 8606 w 21600"/>
              <a:gd name="T7" fmla="*/ 21600 h 21600"/>
              <a:gd name="T8" fmla="*/ 17211 w 21600"/>
              <a:gd name="T9" fmla="*/ 16609 h 21600"/>
              <a:gd name="T10" fmla="*/ 21600 w 21600"/>
              <a:gd name="T11" fmla="*/ 925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3646" y="9257"/>
                </a:lnTo>
                <a:lnTo>
                  <a:pt x="13646" y="17126"/>
                </a:lnTo>
                <a:lnTo>
                  <a:pt x="0" y="17126"/>
                </a:lnTo>
                <a:lnTo>
                  <a:pt x="0" y="21600"/>
                </a:lnTo>
                <a:lnTo>
                  <a:pt x="17211" y="21600"/>
                </a:lnTo>
                <a:lnTo>
                  <a:pt x="17211" y="9257"/>
                </a:lnTo>
                <a:lnTo>
                  <a:pt x="21600" y="9257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50000">
                <a:srgbClr val="3366FF">
                  <a:gamma/>
                  <a:tint val="32157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12700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17" descr="Букет">
            <a:extLst>
              <a:ext uri="{FF2B5EF4-FFF2-40B4-BE49-F238E27FC236}">
                <a16:creationId xmlns:a16="http://schemas.microsoft.com/office/drawing/2014/main" xmlns="" id="{5311486D-928D-4F16-8335-CFF751383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908" y="2891617"/>
            <a:ext cx="2532184" cy="1043496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ВИДЫ  </a:t>
            </a: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КОНСТИТУЦИЙ</a:t>
            </a:r>
          </a:p>
        </p:txBody>
      </p:sp>
      <p:sp>
        <p:nvSpPr>
          <p:cNvPr id="12" name="AutoShape 118">
            <a:extLst>
              <a:ext uri="{FF2B5EF4-FFF2-40B4-BE49-F238E27FC236}">
                <a16:creationId xmlns:a16="http://schemas.microsoft.com/office/drawing/2014/main" xmlns="" id="{13C1ED41-30AD-4D0B-A1E6-A670704F106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512484" y="4213827"/>
            <a:ext cx="1125746" cy="701578"/>
          </a:xfrm>
          <a:custGeom>
            <a:avLst/>
            <a:gdLst>
              <a:gd name="G0" fmla="+- 9257 0 0"/>
              <a:gd name="G1" fmla="+- 17211 0 0"/>
              <a:gd name="G2" fmla="+- 9257 0 0"/>
              <a:gd name="G3" fmla="*/ 9257 1 2"/>
              <a:gd name="G4" fmla="+- G3 10800 0"/>
              <a:gd name="G5" fmla="+- 21600 9257 17211"/>
              <a:gd name="G6" fmla="+- 17211 9257 0"/>
              <a:gd name="G7" fmla="*/ G6 1 2"/>
              <a:gd name="G8" fmla="*/ 1721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211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9257 h 21600"/>
              <a:gd name="T4" fmla="*/ 0 w 21600"/>
              <a:gd name="T5" fmla="*/ 19364 h 21600"/>
              <a:gd name="T6" fmla="*/ 8606 w 21600"/>
              <a:gd name="T7" fmla="*/ 21600 h 21600"/>
              <a:gd name="T8" fmla="*/ 17211 w 21600"/>
              <a:gd name="T9" fmla="*/ 16609 h 21600"/>
              <a:gd name="T10" fmla="*/ 21600 w 21600"/>
              <a:gd name="T11" fmla="*/ 925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3646" y="9257"/>
                </a:lnTo>
                <a:lnTo>
                  <a:pt x="13646" y="17126"/>
                </a:lnTo>
                <a:lnTo>
                  <a:pt x="0" y="17126"/>
                </a:lnTo>
                <a:lnTo>
                  <a:pt x="0" y="21600"/>
                </a:lnTo>
                <a:lnTo>
                  <a:pt x="17211" y="21600"/>
                </a:lnTo>
                <a:lnTo>
                  <a:pt x="17211" y="9257"/>
                </a:lnTo>
                <a:lnTo>
                  <a:pt x="21600" y="9257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50000">
                <a:srgbClr val="3366FF">
                  <a:gamma/>
                  <a:tint val="32157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12700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ABC6E0-F71D-4487-852D-0FD8736D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Конституция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Российской Федерации –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675463-0699-4DD2-B9C5-CB4FCECB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1603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</a:rPr>
              <a:t>Основной Закон государства, то есть список самых главных правил, которые установили для себя граждане Российской Федерации всенародным голосованием </a:t>
            </a:r>
            <a:r>
              <a:rPr lang="ru-RU" sz="2600" b="1" dirty="0">
                <a:solidFill>
                  <a:srgbClr val="002060"/>
                </a:solidFill>
              </a:rPr>
              <a:t>12 декабря 1993 года</a:t>
            </a:r>
            <a:r>
              <a:rPr lang="ru-RU" sz="2600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D7FA75A-E7DE-414A-B972-E267364EEF97}"/>
              </a:ext>
            </a:extLst>
          </p:cNvPr>
          <p:cNvGrpSpPr/>
          <p:nvPr/>
        </p:nvGrpSpPr>
        <p:grpSpPr>
          <a:xfrm>
            <a:off x="905872" y="3091562"/>
            <a:ext cx="7332255" cy="3056129"/>
            <a:chOff x="745588" y="3091562"/>
            <a:chExt cx="7332255" cy="305612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4E011F1B-4119-4D81-A68C-A733481F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725" y="3091562"/>
              <a:ext cx="5433118" cy="305612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1E083A92-940C-417A-8809-B704E7FC9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5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2" r="12951"/>
            <a:stretch/>
          </p:blipFill>
          <p:spPr>
            <a:xfrm>
              <a:off x="745588" y="4132819"/>
              <a:ext cx="1899137" cy="1373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7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A006D-60B5-4DCE-B306-DF7A0AA7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Конституция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Российской Федерации: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CCC7A2-64B9-49B3-84D4-ED737906D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27" y="1900589"/>
            <a:ext cx="4674870" cy="3823846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altLang="ru-RU" sz="2400" dirty="0">
                <a:solidFill>
                  <a:srgbClr val="002060"/>
                </a:solidFill>
              </a:rPr>
              <a:t>по способу принятия –  </a:t>
            </a:r>
            <a:r>
              <a:rPr lang="ru-RU" altLang="ru-RU" sz="2400" b="1" i="1" dirty="0">
                <a:solidFill>
                  <a:srgbClr val="002060"/>
                </a:solidFill>
              </a:rPr>
              <a:t>народная;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400" dirty="0">
                <a:solidFill>
                  <a:srgbClr val="002060"/>
                </a:solidFill>
              </a:rPr>
              <a:t>форме написания – </a:t>
            </a:r>
            <a:r>
              <a:rPr lang="ru-RU" altLang="ru-RU" sz="2400" b="1" i="1" dirty="0">
                <a:solidFill>
                  <a:srgbClr val="002060"/>
                </a:solidFill>
              </a:rPr>
              <a:t>писаная;</a:t>
            </a:r>
          </a:p>
          <a:p>
            <a:pPr>
              <a:buFontTx/>
              <a:buChar char="•"/>
            </a:pPr>
            <a:r>
              <a:rPr lang="ru-RU" altLang="ru-RU" sz="2400" dirty="0">
                <a:solidFill>
                  <a:srgbClr val="002060"/>
                </a:solidFill>
              </a:rPr>
              <a:t>по способу изменения – </a:t>
            </a:r>
            <a:r>
              <a:rPr lang="ru-RU" altLang="ru-RU" sz="2400" b="1" i="1" dirty="0">
                <a:solidFill>
                  <a:srgbClr val="002060"/>
                </a:solidFill>
              </a:rPr>
              <a:t>жёсткая;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ru-RU" altLang="ru-RU" sz="2400" dirty="0">
                <a:solidFill>
                  <a:srgbClr val="002060"/>
                </a:solidFill>
              </a:rPr>
              <a:t>по форме государственного устройства – </a:t>
            </a:r>
            <a:r>
              <a:rPr lang="ru-RU" altLang="ru-RU" sz="2400" b="1" i="1" dirty="0">
                <a:solidFill>
                  <a:srgbClr val="002060"/>
                </a:solidFill>
              </a:rPr>
              <a:t>федеративная;</a:t>
            </a:r>
          </a:p>
          <a:p>
            <a:pPr>
              <a:buFontTx/>
              <a:buChar char="•"/>
            </a:pPr>
            <a:r>
              <a:rPr lang="ru-RU" altLang="ru-RU" sz="2400" dirty="0">
                <a:solidFill>
                  <a:srgbClr val="002060"/>
                </a:solidFill>
              </a:rPr>
              <a:t>по политическому режиму – </a:t>
            </a:r>
            <a:r>
              <a:rPr lang="ru-RU" altLang="ru-RU" sz="2400" b="1" i="1" dirty="0">
                <a:solidFill>
                  <a:srgbClr val="002060"/>
                </a:solidFill>
              </a:rPr>
              <a:t>демократическая.</a:t>
            </a:r>
          </a:p>
          <a:p>
            <a:pPr marL="0" indent="0">
              <a:buNone/>
            </a:pPr>
            <a:endParaRPr lang="ru-RU" altLang="ru-RU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ED4CAF-33D7-41DD-AEBE-2DBE7C482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97" y="1900589"/>
            <a:ext cx="2847553" cy="38353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33A619-BEC9-4694-AA8A-8B414470D985}"/>
              </a:ext>
            </a:extLst>
          </p:cNvPr>
          <p:cNvSpPr/>
          <p:nvPr/>
        </p:nvSpPr>
        <p:spPr>
          <a:xfrm>
            <a:off x="769327" y="5838092"/>
            <a:ext cx="760534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2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Структура: </a:t>
            </a:r>
            <a:r>
              <a:rPr lang="ru-RU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преамбула; 2 раздела; 9 глав; 137 статей.</a:t>
            </a:r>
          </a:p>
        </p:txBody>
      </p:sp>
    </p:spTree>
    <p:extLst>
      <p:ext uri="{BB962C8B-B14F-4D97-AF65-F5344CB8AC3E}">
        <p14:creationId xmlns:p14="http://schemas.microsoft.com/office/powerpoint/2010/main" val="6583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BDCFDF-0DF6-4406-ADDC-3C038A9E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316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Преамбула Конституции РФ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40C25C-7DC5-462A-A590-98C8FA7F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344527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Вступительная (вводная) часть, в которой дана краткая характеристика целей, условий, мотивов принятия Конституции.                 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      </a:t>
            </a:r>
            <a:r>
              <a:rPr lang="ru-RU" sz="2400" u="sng" dirty="0">
                <a:solidFill>
                  <a:srgbClr val="002060"/>
                </a:solidFill>
              </a:rPr>
              <a:t>В преамбуле: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провозглашается, что </a:t>
            </a:r>
            <a:r>
              <a:rPr lang="ru-RU" sz="2400" b="1" dirty="0">
                <a:solidFill>
                  <a:srgbClr val="002060"/>
                </a:solidFill>
              </a:rPr>
              <a:t>народ</a:t>
            </a:r>
            <a:r>
              <a:rPr lang="ru-RU" sz="2400" dirty="0">
                <a:solidFill>
                  <a:srgbClr val="002060"/>
                </a:solidFill>
              </a:rPr>
              <a:t> Российской Федерации принимает Конституцию; 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закрепляются демократические и гуманистические ценности; 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определяется место России в современном мире.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0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816F07-7AB4-4BFF-81BC-F894A481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035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Глава 1. Основы конституционного строя (статьи 1–16) 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966AFC-7CDC-4BD4-811A-B45F5A99D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1389"/>
            <a:ext cx="7886700" cy="10723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Конституционный строй – это определённая форма, определённый способ организации государства, закреплённый в его Конституции.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B70591E1-B965-4B11-9E66-FC2ADCB1E468}"/>
              </a:ext>
            </a:extLst>
          </p:cNvPr>
          <p:cNvGrpSpPr/>
          <p:nvPr/>
        </p:nvGrpSpPr>
        <p:grpSpPr>
          <a:xfrm>
            <a:off x="1106442" y="2283311"/>
            <a:ext cx="6931116" cy="4113146"/>
            <a:chOff x="1106442" y="2269243"/>
            <a:chExt cx="6931116" cy="41131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48AF51BB-7EB9-43B5-A0C4-CBF381F33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3" t="9589" r="24308" b="6718"/>
            <a:stretch/>
          </p:blipFill>
          <p:spPr>
            <a:xfrm>
              <a:off x="2378948" y="2269243"/>
              <a:ext cx="4261005" cy="4113146"/>
            </a:xfrm>
            <a:prstGeom prst="rect">
              <a:avLst/>
            </a:prstGeom>
          </p:spPr>
        </p:pic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8142290E-7E42-49A9-A989-CE37DB5375EB}"/>
                </a:ext>
              </a:extLst>
            </p:cNvPr>
            <p:cNvSpPr/>
            <p:nvPr/>
          </p:nvSpPr>
          <p:spPr>
            <a:xfrm>
              <a:off x="1466520" y="2588501"/>
              <a:ext cx="2384474" cy="9003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000099"/>
              </a:solidFill>
            </a:ln>
            <a:scene3d>
              <a:camera prst="obliqueTopLef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</a:rPr>
                <a:t>Демократический строй</a:t>
              </a:r>
            </a:p>
          </p:txBody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EDF3B8E4-FF9A-4D93-84BF-FD0AAD780209}"/>
                </a:ext>
              </a:extLst>
            </p:cNvPr>
            <p:cNvSpPr/>
            <p:nvPr/>
          </p:nvSpPr>
          <p:spPr>
            <a:xfrm>
              <a:off x="1106442" y="3875649"/>
              <a:ext cx="2384474" cy="9003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000099"/>
              </a:solidFill>
            </a:ln>
            <a:scene3d>
              <a:camera prst="obliqueTopLef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</a:rPr>
                <a:t>Федеративное устройство</a:t>
              </a: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F4A87BAB-BC0D-4F2F-A40B-C58C4528A315}"/>
                </a:ext>
              </a:extLst>
            </p:cNvPr>
            <p:cNvSpPr/>
            <p:nvPr/>
          </p:nvSpPr>
          <p:spPr>
            <a:xfrm>
              <a:off x="1466520" y="5162797"/>
              <a:ext cx="2384474" cy="9003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000099"/>
              </a:solidFill>
            </a:ln>
            <a:scene3d>
              <a:camera prst="obliqueTopLef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</a:rPr>
                <a:t>Правовое государство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870FB5B3-E2E1-4477-AE00-5972C5E12A90}"/>
                </a:ext>
              </a:extLst>
            </p:cNvPr>
            <p:cNvSpPr/>
            <p:nvPr/>
          </p:nvSpPr>
          <p:spPr>
            <a:xfrm>
              <a:off x="5293008" y="2603169"/>
              <a:ext cx="2384474" cy="9003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000099"/>
              </a:solidFill>
            </a:ln>
            <a:scene3d>
              <a:camera prst="obliqueTopLef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</a:rPr>
                <a:t>Республиканская форма правления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xmlns="" id="{B2AEAD64-F8E1-42A6-8C04-5D727BE7CC5C}"/>
                </a:ext>
              </a:extLst>
            </p:cNvPr>
            <p:cNvSpPr/>
            <p:nvPr/>
          </p:nvSpPr>
          <p:spPr>
            <a:xfrm>
              <a:off x="5653084" y="3871421"/>
              <a:ext cx="2384474" cy="9003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000099"/>
              </a:solidFill>
            </a:ln>
            <a:scene3d>
              <a:camera prst="obliqueTopLef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</a:rPr>
                <a:t>Источник власти – народ 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27B7D1CA-7A5F-456D-ACC5-544CCF843B70}"/>
                </a:ext>
              </a:extLst>
            </p:cNvPr>
            <p:cNvSpPr/>
            <p:nvPr/>
          </p:nvSpPr>
          <p:spPr>
            <a:xfrm>
              <a:off x="5388472" y="5133494"/>
              <a:ext cx="2494378" cy="90033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rgbClr val="000099"/>
              </a:solidFill>
            </a:ln>
            <a:scene3d>
              <a:camera prst="obliqueTopLef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</a:rPr>
                <a:t>Главная ценность – права человека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F62AA4AB-6BF7-45B4-B3A1-10D21EB14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069" y="3611936"/>
              <a:ext cx="1361861" cy="1625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90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678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Конституция </vt:lpstr>
      <vt:lpstr>Значение конституции </vt:lpstr>
      <vt:lpstr>Свойства конституции</vt:lpstr>
      <vt:lpstr>Презентация PowerPoint</vt:lpstr>
      <vt:lpstr>Конституция  Российской Федерации – </vt:lpstr>
      <vt:lpstr>Конституция  Российской Федерации: </vt:lpstr>
      <vt:lpstr>Преамбула Конституции РФ</vt:lpstr>
      <vt:lpstr>Глава 1. Основы конституционного строя (статьи 1–16)   </vt:lpstr>
      <vt:lpstr>Глава 2. Права и свободы человека и гражданина (статьи 17–64)  </vt:lpstr>
      <vt:lpstr>Глава 3. Федеративное устройство (статьи 65–79) </vt:lpstr>
      <vt:lpstr>Глава 4. Президент Российской Федерации (статьи 80–93)  </vt:lpstr>
      <vt:lpstr>Глава 5. Федеральное собрание (статьи 94–109)  </vt:lpstr>
      <vt:lpstr>Глава 6. Правительство Российской Федерации (статьи 110–117)  </vt:lpstr>
      <vt:lpstr>Глава 7. Судебная власть и прокуратура (статьи 118–129)  </vt:lpstr>
      <vt:lpstr>Глава 8. Местное самоуправление (статьи 130–133)  </vt:lpstr>
      <vt:lpstr>Глава 9. Конституционные поправки и пересмотр Конституции (статьи 134–137)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Fedorov Sergey</dc:creator>
  <cp:lastModifiedBy>Пользователь Windows</cp:lastModifiedBy>
  <cp:revision>38</cp:revision>
  <dcterms:created xsi:type="dcterms:W3CDTF">2017-12-10T05:21:11Z</dcterms:created>
  <dcterms:modified xsi:type="dcterms:W3CDTF">2023-12-10T03:40:48Z</dcterms:modified>
</cp:coreProperties>
</file>